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jp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17"/>
  </p:notesMasterIdLst>
  <p:sldIdLst>
    <p:sldId id="256" r:id="rId5"/>
    <p:sldId id="257" r:id="rId6"/>
    <p:sldId id="258" r:id="rId7"/>
    <p:sldId id="264" r:id="rId8"/>
    <p:sldId id="259" r:id="rId9"/>
    <p:sldId id="261" r:id="rId10"/>
    <p:sldId id="262" r:id="rId11"/>
    <p:sldId id="268" r:id="rId12"/>
    <p:sldId id="263" r:id="rId13"/>
    <p:sldId id="265" r:id="rId14"/>
    <p:sldId id="266" r:id="rId15"/>
    <p:sldId id="267"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0F3DF08-8EE6-4607-9C5E-673E1DD66140}" v="23" dt="2020-04-09T17:30:31.50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7" autoAdjust="0"/>
    <p:restoredTop sz="94636" autoAdjust="0"/>
  </p:normalViewPr>
  <p:slideViewPr>
    <p:cSldViewPr snapToGrid="0">
      <p:cViewPr varScale="1">
        <p:scale>
          <a:sx n="72" d="100"/>
          <a:sy n="72" d="100"/>
        </p:scale>
        <p:origin x="50" y="3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5/10/relationships/revisionInfo" Target="revisionInfo.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yon Peterson" userId="8becae02-3b1a-4223-8e22-f8bed3466193" providerId="ADAL" clId="{60F3DF08-8EE6-4607-9C5E-673E1DD66140}"/>
    <pc:docChg chg="undo custSel addSld modSld">
      <pc:chgData name="Bryon Peterson" userId="8becae02-3b1a-4223-8e22-f8bed3466193" providerId="ADAL" clId="{60F3DF08-8EE6-4607-9C5E-673E1DD66140}" dt="2020-04-09T17:30:31.504" v="679"/>
      <pc:docMkLst>
        <pc:docMk/>
      </pc:docMkLst>
      <pc:sldChg chg="modSp">
        <pc:chgData name="Bryon Peterson" userId="8becae02-3b1a-4223-8e22-f8bed3466193" providerId="ADAL" clId="{60F3DF08-8EE6-4607-9C5E-673E1DD66140}" dt="2020-04-09T00:26:50.432" v="312" actId="122"/>
        <pc:sldMkLst>
          <pc:docMk/>
          <pc:sldMk cId="729586554" sldId="256"/>
        </pc:sldMkLst>
        <pc:spChg chg="mod">
          <ac:chgData name="Bryon Peterson" userId="8becae02-3b1a-4223-8e22-f8bed3466193" providerId="ADAL" clId="{60F3DF08-8EE6-4607-9C5E-673E1DD66140}" dt="2020-04-09T00:26:50.432" v="312" actId="122"/>
          <ac:spMkLst>
            <pc:docMk/>
            <pc:sldMk cId="729586554" sldId="256"/>
            <ac:spMk id="2" creationId="{F30F4F5D-73F9-4F5D-924E-C9FE964CAEBF}"/>
          </ac:spMkLst>
        </pc:spChg>
      </pc:sldChg>
      <pc:sldChg chg="modSp">
        <pc:chgData name="Bryon Peterson" userId="8becae02-3b1a-4223-8e22-f8bed3466193" providerId="ADAL" clId="{60F3DF08-8EE6-4607-9C5E-673E1DD66140}" dt="2020-04-09T17:24:33.877" v="645" actId="20577"/>
        <pc:sldMkLst>
          <pc:docMk/>
          <pc:sldMk cId="3068024372" sldId="257"/>
        </pc:sldMkLst>
        <pc:spChg chg="mod">
          <ac:chgData name="Bryon Peterson" userId="8becae02-3b1a-4223-8e22-f8bed3466193" providerId="ADAL" clId="{60F3DF08-8EE6-4607-9C5E-673E1DD66140}" dt="2020-04-09T17:24:33.877" v="645" actId="20577"/>
          <ac:spMkLst>
            <pc:docMk/>
            <pc:sldMk cId="3068024372" sldId="257"/>
            <ac:spMk id="3" creationId="{7B8A0704-E03C-4410-85AC-14988450073C}"/>
          </ac:spMkLst>
        </pc:spChg>
      </pc:sldChg>
      <pc:sldChg chg="modSp">
        <pc:chgData name="Bryon Peterson" userId="8becae02-3b1a-4223-8e22-f8bed3466193" providerId="ADAL" clId="{60F3DF08-8EE6-4607-9C5E-673E1DD66140}" dt="2020-04-09T17:26:44.707" v="677" actId="20577"/>
        <pc:sldMkLst>
          <pc:docMk/>
          <pc:sldMk cId="3413739264" sldId="258"/>
        </pc:sldMkLst>
        <pc:spChg chg="mod">
          <ac:chgData name="Bryon Peterson" userId="8becae02-3b1a-4223-8e22-f8bed3466193" providerId="ADAL" clId="{60F3DF08-8EE6-4607-9C5E-673E1DD66140}" dt="2020-04-09T17:26:44.707" v="677" actId="20577"/>
          <ac:spMkLst>
            <pc:docMk/>
            <pc:sldMk cId="3413739264" sldId="258"/>
            <ac:spMk id="3" creationId="{511C9600-49CC-4C12-975B-30BFC1B5D6E0}"/>
          </ac:spMkLst>
        </pc:spChg>
      </pc:sldChg>
      <pc:sldChg chg="modSp">
        <pc:chgData name="Bryon Peterson" userId="8becae02-3b1a-4223-8e22-f8bed3466193" providerId="ADAL" clId="{60F3DF08-8EE6-4607-9C5E-673E1DD66140}" dt="2020-04-08T22:59:34.558" v="297" actId="27636"/>
        <pc:sldMkLst>
          <pc:docMk/>
          <pc:sldMk cId="443789378" sldId="261"/>
        </pc:sldMkLst>
        <pc:spChg chg="mod">
          <ac:chgData name="Bryon Peterson" userId="8becae02-3b1a-4223-8e22-f8bed3466193" providerId="ADAL" clId="{60F3DF08-8EE6-4607-9C5E-673E1DD66140}" dt="2020-04-08T22:59:34.558" v="297" actId="27636"/>
          <ac:spMkLst>
            <pc:docMk/>
            <pc:sldMk cId="443789378" sldId="261"/>
            <ac:spMk id="3" creationId="{37A44147-9C4C-4FFB-8E55-4BB064DB69CD}"/>
          </ac:spMkLst>
        </pc:spChg>
      </pc:sldChg>
      <pc:sldChg chg="modSp">
        <pc:chgData name="Bryon Peterson" userId="8becae02-3b1a-4223-8e22-f8bed3466193" providerId="ADAL" clId="{60F3DF08-8EE6-4607-9C5E-673E1DD66140}" dt="2020-04-09T00:35:38.936" v="314" actId="5793"/>
        <pc:sldMkLst>
          <pc:docMk/>
          <pc:sldMk cId="2118783988" sldId="263"/>
        </pc:sldMkLst>
        <pc:spChg chg="mod">
          <ac:chgData name="Bryon Peterson" userId="8becae02-3b1a-4223-8e22-f8bed3466193" providerId="ADAL" clId="{60F3DF08-8EE6-4607-9C5E-673E1DD66140}" dt="2020-04-09T00:35:38.936" v="314" actId="5793"/>
          <ac:spMkLst>
            <pc:docMk/>
            <pc:sldMk cId="2118783988" sldId="263"/>
            <ac:spMk id="3" creationId="{6B424CDB-0D16-4C19-8A02-117B3C7EE4DB}"/>
          </ac:spMkLst>
        </pc:spChg>
      </pc:sldChg>
      <pc:sldChg chg="addSp modSp">
        <pc:chgData name="Bryon Peterson" userId="8becae02-3b1a-4223-8e22-f8bed3466193" providerId="ADAL" clId="{60F3DF08-8EE6-4607-9C5E-673E1DD66140}" dt="2020-04-09T17:30:31.504" v="679"/>
        <pc:sldMkLst>
          <pc:docMk/>
          <pc:sldMk cId="1142012975" sldId="264"/>
        </pc:sldMkLst>
        <pc:spChg chg="mod">
          <ac:chgData name="Bryon Peterson" userId="8becae02-3b1a-4223-8e22-f8bed3466193" providerId="ADAL" clId="{60F3DF08-8EE6-4607-9C5E-673E1DD66140}" dt="2020-04-08T23:30:10.057" v="306" actId="20577"/>
          <ac:spMkLst>
            <pc:docMk/>
            <pc:sldMk cId="1142012975" sldId="264"/>
            <ac:spMk id="2" creationId="{2B47E74F-A2B3-4E89-8D79-231CBC3148B4}"/>
          </ac:spMkLst>
        </pc:spChg>
        <pc:spChg chg="mod">
          <ac:chgData name="Bryon Peterson" userId="8becae02-3b1a-4223-8e22-f8bed3466193" providerId="ADAL" clId="{60F3DF08-8EE6-4607-9C5E-673E1DD66140}" dt="2020-04-09T01:04:45.506" v="551" actId="20577"/>
          <ac:spMkLst>
            <pc:docMk/>
            <pc:sldMk cId="1142012975" sldId="264"/>
            <ac:spMk id="3" creationId="{5B85D40A-D4F7-4496-B7EF-33CD05915071}"/>
          </ac:spMkLst>
        </pc:spChg>
        <pc:spChg chg="add mod">
          <ac:chgData name="Bryon Peterson" userId="8becae02-3b1a-4223-8e22-f8bed3466193" providerId="ADAL" clId="{60F3DF08-8EE6-4607-9C5E-673E1DD66140}" dt="2020-04-08T22:37:10.683" v="53" actId="1076"/>
          <ac:spMkLst>
            <pc:docMk/>
            <pc:sldMk cId="1142012975" sldId="264"/>
            <ac:spMk id="6" creationId="{5854FE27-89C4-4E47-A849-50E221A59A5D}"/>
          </ac:spMkLst>
        </pc:spChg>
        <pc:graphicFrameChg chg="mod">
          <ac:chgData name="Bryon Peterson" userId="8becae02-3b1a-4223-8e22-f8bed3466193" providerId="ADAL" clId="{60F3DF08-8EE6-4607-9C5E-673E1DD66140}" dt="2020-04-09T17:30:10.610" v="678"/>
          <ac:graphicFrameMkLst>
            <pc:docMk/>
            <pc:sldMk cId="1142012975" sldId="264"/>
            <ac:graphicFrameMk id="5" creationId="{F3877294-FC46-42B5-AFD0-485D9D9008A7}"/>
          </ac:graphicFrameMkLst>
        </pc:graphicFrameChg>
        <pc:graphicFrameChg chg="add mod">
          <ac:chgData name="Bryon Peterson" userId="8becae02-3b1a-4223-8e22-f8bed3466193" providerId="ADAL" clId="{60F3DF08-8EE6-4607-9C5E-673E1DD66140}" dt="2020-04-09T00:50:26.579" v="329"/>
          <ac:graphicFrameMkLst>
            <pc:docMk/>
            <pc:sldMk cId="1142012975" sldId="264"/>
            <ac:graphicFrameMk id="7" creationId="{EFFD53B7-3189-4354-8B35-BBDD7991A6A9}"/>
          </ac:graphicFrameMkLst>
        </pc:graphicFrameChg>
        <pc:graphicFrameChg chg="mod">
          <ac:chgData name="Bryon Peterson" userId="8becae02-3b1a-4223-8e22-f8bed3466193" providerId="ADAL" clId="{60F3DF08-8EE6-4607-9C5E-673E1DD66140}" dt="2020-04-09T17:30:31.504" v="679"/>
          <ac:graphicFrameMkLst>
            <pc:docMk/>
            <pc:sldMk cId="1142012975" sldId="264"/>
            <ac:graphicFrameMk id="10" creationId="{2D3A16D2-AE88-42DB-9943-DCD579E49C2C}"/>
          </ac:graphicFrameMkLst>
        </pc:graphicFrameChg>
      </pc:sldChg>
      <pc:sldChg chg="modSp add">
        <pc:chgData name="Bryon Peterson" userId="8becae02-3b1a-4223-8e22-f8bed3466193" providerId="ADAL" clId="{60F3DF08-8EE6-4607-9C5E-673E1DD66140}" dt="2020-04-09T00:58:54.815" v="394" actId="20577"/>
        <pc:sldMkLst>
          <pc:docMk/>
          <pc:sldMk cId="3538538542" sldId="267"/>
        </pc:sldMkLst>
        <pc:spChg chg="mod">
          <ac:chgData name="Bryon Peterson" userId="8becae02-3b1a-4223-8e22-f8bed3466193" providerId="ADAL" clId="{60F3DF08-8EE6-4607-9C5E-673E1DD66140}" dt="2020-04-09T00:53:01.468" v="356" actId="20577"/>
          <ac:spMkLst>
            <pc:docMk/>
            <pc:sldMk cId="3538538542" sldId="267"/>
            <ac:spMk id="2" creationId="{F3FE40F8-BDD3-4A1F-B67D-1CFB2A1AA18B}"/>
          </ac:spMkLst>
        </pc:spChg>
        <pc:spChg chg="mod">
          <ac:chgData name="Bryon Peterson" userId="8becae02-3b1a-4223-8e22-f8bed3466193" providerId="ADAL" clId="{60F3DF08-8EE6-4607-9C5E-673E1DD66140}" dt="2020-04-09T00:58:54.815" v="394" actId="20577"/>
          <ac:spMkLst>
            <pc:docMk/>
            <pc:sldMk cId="3538538542" sldId="267"/>
            <ac:spMk id="3" creationId="{07BA5919-C7ED-40E4-BE27-1BDD4954FC89}"/>
          </ac:spMkLst>
        </pc:spChg>
      </pc:sldChg>
      <pc:sldChg chg="modSp add">
        <pc:chgData name="Bryon Peterson" userId="8becae02-3b1a-4223-8e22-f8bed3466193" providerId="ADAL" clId="{60F3DF08-8EE6-4607-9C5E-673E1DD66140}" dt="2020-04-09T01:09:43.635" v="584"/>
        <pc:sldMkLst>
          <pc:docMk/>
          <pc:sldMk cId="1732159272" sldId="268"/>
        </pc:sldMkLst>
        <pc:spChg chg="mod">
          <ac:chgData name="Bryon Peterson" userId="8becae02-3b1a-4223-8e22-f8bed3466193" providerId="ADAL" clId="{60F3DF08-8EE6-4607-9C5E-673E1DD66140}" dt="2020-04-09T01:08:35.244" v="583" actId="122"/>
          <ac:spMkLst>
            <pc:docMk/>
            <pc:sldMk cId="1732159272" sldId="268"/>
            <ac:spMk id="2" creationId="{2BC81246-06CB-44A9-9867-26D1427532D9}"/>
          </ac:spMkLst>
        </pc:spChg>
        <pc:spChg chg="mod">
          <ac:chgData name="Bryon Peterson" userId="8becae02-3b1a-4223-8e22-f8bed3466193" providerId="ADAL" clId="{60F3DF08-8EE6-4607-9C5E-673E1DD66140}" dt="2020-04-09T01:09:43.635" v="584"/>
          <ac:spMkLst>
            <pc:docMk/>
            <pc:sldMk cId="1732159272" sldId="268"/>
            <ac:spMk id="3" creationId="{36FF6A2C-F4BC-4B49-89E1-6D3B85EF12CD}"/>
          </ac:spMkLst>
        </pc:spChg>
      </pc:sldChg>
    </pc:docChg>
  </pc:docChgLst>
</pc:chgInfo>
</file>

<file path=ppt/drawings/_rels/vmlDrawing1.v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CAA61CD-D79E-45F8-86FC-96CE0C33368E}" type="datetimeFigureOut">
              <a:rPr lang="en-US" smtClean="0"/>
              <a:t>4/9/2020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7FCDA76-E60E-41EF-8F32-FAF6EC5E2733}" type="slidenum">
              <a:rPr lang="en-US" smtClean="0"/>
              <a:t>‹#›</a:t>
            </a:fld>
            <a:endParaRPr lang="en-US"/>
          </a:p>
        </p:txBody>
      </p:sp>
    </p:spTree>
    <p:extLst>
      <p:ext uri="{BB962C8B-B14F-4D97-AF65-F5344CB8AC3E}">
        <p14:creationId xmlns:p14="http://schemas.microsoft.com/office/powerpoint/2010/main" val="3235810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7EBCF27-9AE9-420D-988B-8274E4A4770F}" type="datetime1">
              <a:rPr lang="en-US" smtClean="0"/>
              <a:t>4/9/2020</a:t>
            </a:fld>
            <a:endParaRPr lang="en-US"/>
          </a:p>
        </p:txBody>
      </p:sp>
      <p:sp>
        <p:nvSpPr>
          <p:cNvPr id="5" name="Footer Placeholder 4"/>
          <p:cNvSpPr>
            <a:spLocks noGrp="1"/>
          </p:cNvSpPr>
          <p:nvPr>
            <p:ph type="ftr" sz="quarter" idx="11"/>
          </p:nvPr>
        </p:nvSpPr>
        <p:spPr>
          <a:xfrm>
            <a:off x="2416500" y="329307"/>
            <a:ext cx="4973915" cy="309201"/>
          </a:xfrm>
        </p:spPr>
        <p:txBody>
          <a:bodyPr/>
          <a:lstStyle/>
          <a:p>
            <a:endParaRPr lang="en-US"/>
          </a:p>
        </p:txBody>
      </p:sp>
      <p:sp>
        <p:nvSpPr>
          <p:cNvPr id="6" name="Slide Number Placeholder 5"/>
          <p:cNvSpPr>
            <a:spLocks noGrp="1"/>
          </p:cNvSpPr>
          <p:nvPr>
            <p:ph type="sldNum" sz="quarter" idx="12"/>
          </p:nvPr>
        </p:nvSpPr>
        <p:spPr>
          <a:xfrm>
            <a:off x="1437664" y="798973"/>
            <a:ext cx="811019" cy="503578"/>
          </a:xfrm>
        </p:spPr>
        <p:txBody>
          <a:bodyPr/>
          <a:lstStyle/>
          <a:p>
            <a:fld id="{C357D415-B333-40FA-99ED-307187E370F2}" type="slidenum">
              <a:rPr lang="en-US" smtClean="0"/>
              <a:t>‹#›</a:t>
            </a:fld>
            <a:endParaRPr lang="en-US"/>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1513028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FC38BAD-AFF7-41B0-93D7-A672E1231DB1}" type="datetime1">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D415-B333-40FA-99ED-307187E370F2}" type="slidenum">
              <a:rPr lang="en-US" smtClean="0"/>
              <a:t>‹#›</a:t>
            </a:fld>
            <a:endParaRPr lang="en-US"/>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560150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F34782-1E9E-43F4-9175-6BE6B4005DE6}" type="datetime1">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D415-B333-40FA-99ED-307187E370F2}" type="slidenum">
              <a:rPr lang="en-US" smtClean="0"/>
              <a:t>‹#›</a:t>
            </a:fld>
            <a:endParaRPr lang="en-US"/>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3934518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DE8B25-FC13-4FBE-A830-0699CFBA1FEC}" type="datetime1">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D415-B333-40FA-99ED-307187E370F2}" type="slidenum">
              <a:rPr lang="en-US" smtClean="0"/>
              <a:t>‹#›</a:t>
            </a:fld>
            <a:endParaRPr lang="en-US"/>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9613994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F89A39-526C-4E9E-8728-4713BDDEB990}" type="datetime1">
              <a:rPr lang="en-US" smtClean="0"/>
              <a:t>4/9/2020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57D415-B333-40FA-99ED-307187E370F2}" type="slidenum">
              <a:rPr lang="en-US" smtClean="0"/>
              <a:t>‹#›</a:t>
            </a:fld>
            <a:endParaRPr lang="en-US"/>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16499090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4801687-6379-4544-8E0B-86CE06645208}" type="datetime1">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7D415-B333-40FA-99ED-307187E370F2}" type="slidenum">
              <a:rPr lang="en-US" smtClean="0"/>
              <a:t>‹#›</a:t>
            </a:fld>
            <a:endParaRPr lang="en-US"/>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587766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1CD0A0E-839A-4D4B-BEAE-3D2C2A827920}" type="datetime1">
              <a:rPr lang="en-US" smtClean="0"/>
              <a:t>4/9/2020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357D415-B333-40FA-99ED-307187E370F2}" type="slidenum">
              <a:rPr lang="en-US" smtClean="0"/>
              <a:t>‹#›</a:t>
            </a:fld>
            <a:endParaRPr lang="en-US"/>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14768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AF11A3D-87AC-421C-BF85-927972669793}" type="datetime1">
              <a:rPr lang="en-US" smtClean="0"/>
              <a:t>4/9/2020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357D415-B333-40FA-99ED-307187E370F2}" type="slidenum">
              <a:rPr lang="en-US" smtClean="0"/>
              <a:t>‹#›</a:t>
            </a:fld>
            <a:endParaRPr lang="en-US"/>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22755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C8C13E-5466-400B-9265-F8B1AA5A5C98}" type="datetime1">
              <a:rPr lang="en-US" smtClean="0"/>
              <a:t>4/9/2020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357D415-B333-40FA-99ED-307187E370F2}" type="slidenum">
              <a:rPr lang="en-US" smtClean="0"/>
              <a:t>‹#›</a:t>
            </a:fld>
            <a:endParaRPr lang="en-US"/>
          </a:p>
        </p:txBody>
      </p:sp>
    </p:spTree>
    <p:extLst>
      <p:ext uri="{BB962C8B-B14F-4D97-AF65-F5344CB8AC3E}">
        <p14:creationId xmlns:p14="http://schemas.microsoft.com/office/powerpoint/2010/main" val="29451959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6B60514-10B2-4F32-A844-588F588F259C}" type="datetime1">
              <a:rPr lang="en-US" smtClean="0"/>
              <a:t>4/9/2020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357D415-B333-40FA-99ED-307187E370F2}" type="slidenum">
              <a:rPr lang="en-US" smtClean="0"/>
              <a:t>‹#›</a:t>
            </a:fld>
            <a:endParaRPr lang="en-US"/>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561359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8AD00043-422B-4CAF-BF40-998139BD0CE0}" type="datetime1">
              <a:rPr lang="en-US" smtClean="0"/>
              <a:t>4/9/2020</a:t>
            </a:fld>
            <a:endParaRPr lang="en-US"/>
          </a:p>
        </p:txBody>
      </p:sp>
      <p:sp>
        <p:nvSpPr>
          <p:cNvPr id="6" name="Footer Placeholder 5"/>
          <p:cNvSpPr>
            <a:spLocks noGrp="1"/>
          </p:cNvSpPr>
          <p:nvPr>
            <p:ph type="ftr" sz="quarter" idx="11"/>
          </p:nvPr>
        </p:nvSpPr>
        <p:spPr>
          <a:xfrm>
            <a:off x="1447382" y="318640"/>
            <a:ext cx="5541004" cy="320931"/>
          </a:xfrm>
        </p:spPr>
        <p:txBody>
          <a:bodyPr/>
          <a:lstStyle/>
          <a:p>
            <a:endParaRPr lang="en-US"/>
          </a:p>
        </p:txBody>
      </p:sp>
      <p:sp>
        <p:nvSpPr>
          <p:cNvPr id="7" name="Slide Number Placeholder 6"/>
          <p:cNvSpPr>
            <a:spLocks noGrp="1"/>
          </p:cNvSpPr>
          <p:nvPr>
            <p:ph type="sldNum" sz="quarter" idx="12"/>
          </p:nvPr>
        </p:nvSpPr>
        <p:spPr/>
        <p:txBody>
          <a:bodyPr/>
          <a:lstStyle/>
          <a:p>
            <a:fld id="{C357D415-B333-40FA-99ED-307187E370F2}" type="slidenum">
              <a:rPr lang="en-US" smtClean="0"/>
              <a:t>‹#›</a:t>
            </a:fld>
            <a:endParaRPr lang="en-US"/>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612839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801C06E1-0BCA-4C54-96E6-8BB4672C8F6C}" type="datetime1">
              <a:rPr lang="en-US" smtClean="0"/>
              <a:t>4/9/2020</a:t>
            </a:fld>
            <a:endParaRPr lang="en-US"/>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C357D415-B333-40FA-99ED-307187E370F2}" type="slidenum">
              <a:rPr lang="en-US" smtClean="0"/>
              <a:t>‹#›</a:t>
            </a:fld>
            <a:endParaRPr lang="en-US"/>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0655411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rons@conoverinsurance.com" TargetMode="External"/><Relationship Id="rId2" Type="http://schemas.openxmlformats.org/officeDocument/2006/relationships/hyperlink" Target="https://www.conoverinsurance.com/blog/commercial-insurance" TargetMode="External"/><Relationship Id="rId1" Type="http://schemas.openxmlformats.org/officeDocument/2006/relationships/slideLayout" Target="../slideLayouts/slideLayout2.xml"/><Relationship Id="rId5" Type="http://schemas.openxmlformats.org/officeDocument/2006/relationships/hyperlink" Target="mailto:bryon@hrghroupinternational.com" TargetMode="External"/><Relationship Id="rId4" Type="http://schemas.openxmlformats.org/officeDocument/2006/relationships/hyperlink" Target="http://www.hrgroupinternational.com/"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conoverinsurance.com/blog/commercial-insurance" TargetMode="External"/><Relationship Id="rId2" Type="http://schemas.openxmlformats.org/officeDocument/2006/relationships/hyperlink" Target="http://startup.choosewashingtonstate.com/covid-grants/?fbclid=IwAR3-fJFoHMNVeH712DzICu1EmWamco0yd4DdP2bEfeWcvhLqLYHsq14wscE" TargetMode="External"/><Relationship Id="rId1" Type="http://schemas.openxmlformats.org/officeDocument/2006/relationships/slideLayout" Target="../slideLayouts/slideLayout2.xml"/><Relationship Id="rId6" Type="http://schemas.openxmlformats.org/officeDocument/2006/relationships/hyperlink" Target="mailto:bryon@hrghroupinternational.com" TargetMode="External"/><Relationship Id="rId5" Type="http://schemas.openxmlformats.org/officeDocument/2006/relationships/hyperlink" Target="http://www.hrgroupinternational.com/" TargetMode="External"/><Relationship Id="rId4" Type="http://schemas.openxmlformats.org/officeDocument/2006/relationships/hyperlink" Target="mailto:rons@conoverinsurance.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4.emf"/><Relationship Id="rId3" Type="http://schemas.openxmlformats.org/officeDocument/2006/relationships/package" Target="../embeddings/Microsoft_Word_Document.docx"/><Relationship Id="rId7"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3.emf"/><Relationship Id="rId5" Type="http://schemas.openxmlformats.org/officeDocument/2006/relationships/package" Target="../embeddings/Microsoft_Word_Document1.docx"/><Relationship Id="rId4" Type="http://schemas.openxmlformats.org/officeDocument/2006/relationships/image" Target="../media/image2.emf"/></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vicentesederberg.com/insights/coronavirus-and-cannabis-monitoring-the-impact/" TargetMode="External"/><Relationship Id="rId2" Type="http://schemas.openxmlformats.org/officeDocument/2006/relationships/hyperlink" Target="http://www.coronavirus.gov/" TargetMode="External"/><Relationship Id="rId1" Type="http://schemas.openxmlformats.org/officeDocument/2006/relationships/slideLayout" Target="../slideLayouts/slideLayout2.xml"/><Relationship Id="rId4" Type="http://schemas.openxmlformats.org/officeDocument/2006/relationships/hyperlink" Target="https://www.nwnewsnetwork.org/sites/northwestnews/files/202003/coronavirus_final_wa_essential_critical_infrastructure_workers_03.23.2020.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F4F5D-73F9-4F5D-924E-C9FE964CAEBF}"/>
              </a:ext>
            </a:extLst>
          </p:cNvPr>
          <p:cNvSpPr>
            <a:spLocks noGrp="1"/>
          </p:cNvSpPr>
          <p:nvPr>
            <p:ph type="ctrTitle"/>
          </p:nvPr>
        </p:nvSpPr>
        <p:spPr/>
        <p:txBody>
          <a:bodyPr>
            <a:normAutofit/>
          </a:bodyPr>
          <a:lstStyle/>
          <a:p>
            <a:pPr algn="ctr"/>
            <a:r>
              <a:rPr lang="en-US" sz="4000" dirty="0"/>
              <a:t>Cannabis Alliance</a:t>
            </a:r>
            <a:br>
              <a:rPr lang="en-US" sz="4000" dirty="0"/>
            </a:br>
            <a:r>
              <a:rPr lang="en-US" sz="4000" dirty="0"/>
              <a:t>HR Group International  COVID-19</a:t>
            </a:r>
          </a:p>
        </p:txBody>
      </p:sp>
      <p:sp>
        <p:nvSpPr>
          <p:cNvPr id="3" name="Subtitle 2">
            <a:extLst>
              <a:ext uri="{FF2B5EF4-FFF2-40B4-BE49-F238E27FC236}">
                <a16:creationId xmlns:a16="http://schemas.microsoft.com/office/drawing/2014/main" id="{32D230A6-7ECF-42D0-968E-1F1136934537}"/>
              </a:ext>
            </a:extLst>
          </p:cNvPr>
          <p:cNvSpPr>
            <a:spLocks noGrp="1"/>
          </p:cNvSpPr>
          <p:nvPr>
            <p:ph type="subTitle" idx="1"/>
          </p:nvPr>
        </p:nvSpPr>
        <p:spPr/>
        <p:txBody>
          <a:bodyPr/>
          <a:lstStyle/>
          <a:p>
            <a:endParaRPr lang="en-US" dirty="0"/>
          </a:p>
        </p:txBody>
      </p:sp>
      <p:sp>
        <p:nvSpPr>
          <p:cNvPr id="4" name="Slide Number Placeholder 3">
            <a:extLst>
              <a:ext uri="{FF2B5EF4-FFF2-40B4-BE49-F238E27FC236}">
                <a16:creationId xmlns:a16="http://schemas.microsoft.com/office/drawing/2014/main" id="{DACDE284-A35F-4F27-BDA9-304593CED88F}"/>
              </a:ext>
            </a:extLst>
          </p:cNvPr>
          <p:cNvSpPr>
            <a:spLocks noGrp="1"/>
          </p:cNvSpPr>
          <p:nvPr>
            <p:ph type="sldNum" sz="quarter" idx="12"/>
          </p:nvPr>
        </p:nvSpPr>
        <p:spPr/>
        <p:txBody>
          <a:bodyPr/>
          <a:lstStyle/>
          <a:p>
            <a:fld id="{C357D415-B333-40FA-99ED-307187E370F2}" type="slidenum">
              <a:rPr lang="en-US" smtClean="0"/>
              <a:t>1</a:t>
            </a:fld>
            <a:endParaRPr lang="en-US"/>
          </a:p>
        </p:txBody>
      </p:sp>
    </p:spTree>
    <p:extLst>
      <p:ext uri="{BB962C8B-B14F-4D97-AF65-F5344CB8AC3E}">
        <p14:creationId xmlns:p14="http://schemas.microsoft.com/office/powerpoint/2010/main" val="729586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C398CF-406D-492D-B18B-858384DC6FF7}"/>
              </a:ext>
            </a:extLst>
          </p:cNvPr>
          <p:cNvSpPr>
            <a:spLocks noGrp="1"/>
          </p:cNvSpPr>
          <p:nvPr>
            <p:ph type="title"/>
          </p:nvPr>
        </p:nvSpPr>
        <p:spPr/>
        <p:txBody>
          <a:bodyPr/>
          <a:lstStyle/>
          <a:p>
            <a:pPr algn="ctr"/>
            <a:r>
              <a:rPr lang="en-US" dirty="0"/>
              <a:t>LINKS</a:t>
            </a:r>
          </a:p>
        </p:txBody>
      </p:sp>
      <p:sp>
        <p:nvSpPr>
          <p:cNvPr id="3" name="Content Placeholder 2">
            <a:extLst>
              <a:ext uri="{FF2B5EF4-FFF2-40B4-BE49-F238E27FC236}">
                <a16:creationId xmlns:a16="http://schemas.microsoft.com/office/drawing/2014/main" id="{F91740F2-F40A-4241-AC9F-65BBB620594E}"/>
              </a:ext>
            </a:extLst>
          </p:cNvPr>
          <p:cNvSpPr>
            <a:spLocks noGrp="1"/>
          </p:cNvSpPr>
          <p:nvPr>
            <p:ph idx="1"/>
          </p:nvPr>
        </p:nvSpPr>
        <p:spPr/>
        <p:txBody>
          <a:bodyPr>
            <a:normAutofit/>
          </a:bodyPr>
          <a:lstStyle/>
          <a:p>
            <a:r>
              <a:rPr lang="en-US" u="sng" dirty="0">
                <a:hlinkClick r:id="rId2"/>
              </a:rPr>
              <a:t>https://www.conoverinsurance.com/blog/commercial-insurance</a:t>
            </a:r>
            <a:endParaRPr lang="en-US" dirty="0"/>
          </a:p>
          <a:p>
            <a:r>
              <a:rPr lang="en-US" dirty="0"/>
              <a:t> </a:t>
            </a:r>
            <a:r>
              <a:rPr lang="en-US" u="sng" dirty="0">
                <a:hlinkClick r:id="rId3"/>
              </a:rPr>
              <a:t>rons@conoverinsurance.com</a:t>
            </a:r>
            <a:r>
              <a:rPr lang="en-US" u="sng" dirty="0"/>
              <a:t>.  Ron Schmid </a:t>
            </a:r>
            <a:r>
              <a:rPr lang="en-US" dirty="0"/>
              <a:t>206) 272-3199</a:t>
            </a:r>
          </a:p>
          <a:p>
            <a:r>
              <a:rPr lang="en-US" dirty="0"/>
              <a:t> </a:t>
            </a:r>
            <a:r>
              <a:rPr lang="en-US" u="sng" dirty="0">
                <a:hlinkClick r:id="rId4"/>
              </a:rPr>
              <a:t>www.hrgroupinternational.com</a:t>
            </a:r>
            <a:r>
              <a:rPr lang="en-US" u="sng" dirty="0"/>
              <a:t>; </a:t>
            </a:r>
            <a:r>
              <a:rPr lang="en-US" dirty="0"/>
              <a:t>  </a:t>
            </a:r>
            <a:r>
              <a:rPr lang="en-US" u="sng" dirty="0">
                <a:hlinkClick r:id="rId5"/>
              </a:rPr>
              <a:t>bryon@hrghroupinternational.com</a:t>
            </a:r>
            <a:r>
              <a:rPr lang="en-US" dirty="0"/>
              <a:t> Bryon Peterson 206-947-4905  Cannabis Alliance Member </a:t>
            </a:r>
          </a:p>
          <a:p>
            <a:r>
              <a:rPr lang="en-US" dirty="0"/>
              <a:t>Washington State Coronavirus update.  </a:t>
            </a:r>
            <a:r>
              <a:rPr lang="en-US" dirty="0">
                <a:highlight>
                  <a:srgbClr val="FFFF00"/>
                </a:highlight>
              </a:rPr>
              <a:t>Type this in your browser and go </a:t>
            </a:r>
          </a:p>
          <a:p>
            <a:pPr marL="0" indent="0">
              <a:buNone/>
            </a:pPr>
            <a:endParaRPr lang="en-US" dirty="0"/>
          </a:p>
        </p:txBody>
      </p:sp>
      <p:sp>
        <p:nvSpPr>
          <p:cNvPr id="4" name="Slide Number Placeholder 3">
            <a:extLst>
              <a:ext uri="{FF2B5EF4-FFF2-40B4-BE49-F238E27FC236}">
                <a16:creationId xmlns:a16="http://schemas.microsoft.com/office/drawing/2014/main" id="{9521755B-D6AE-4F0C-9EE4-BE94FEB54593}"/>
              </a:ext>
            </a:extLst>
          </p:cNvPr>
          <p:cNvSpPr>
            <a:spLocks noGrp="1"/>
          </p:cNvSpPr>
          <p:nvPr>
            <p:ph type="sldNum" sz="quarter" idx="12"/>
          </p:nvPr>
        </p:nvSpPr>
        <p:spPr/>
        <p:txBody>
          <a:bodyPr/>
          <a:lstStyle/>
          <a:p>
            <a:fld id="{C357D415-B333-40FA-99ED-307187E370F2}" type="slidenum">
              <a:rPr lang="en-US" smtClean="0"/>
              <a:t>10</a:t>
            </a:fld>
            <a:endParaRPr lang="en-US"/>
          </a:p>
        </p:txBody>
      </p:sp>
    </p:spTree>
    <p:extLst>
      <p:ext uri="{BB962C8B-B14F-4D97-AF65-F5344CB8AC3E}">
        <p14:creationId xmlns:p14="http://schemas.microsoft.com/office/powerpoint/2010/main" val="149467510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E8904E-15EB-43C4-B4FA-0FDE8DBE5972}"/>
              </a:ext>
            </a:extLst>
          </p:cNvPr>
          <p:cNvSpPr>
            <a:spLocks noGrp="1"/>
          </p:cNvSpPr>
          <p:nvPr>
            <p:ph type="title"/>
          </p:nvPr>
        </p:nvSpPr>
        <p:spPr/>
        <p:txBody>
          <a:bodyPr/>
          <a:lstStyle/>
          <a:p>
            <a:pPr algn="ctr"/>
            <a:r>
              <a:rPr lang="en-US" dirty="0"/>
              <a:t>LINKS</a:t>
            </a:r>
          </a:p>
        </p:txBody>
      </p:sp>
      <p:sp>
        <p:nvSpPr>
          <p:cNvPr id="3" name="Content Placeholder 2">
            <a:extLst>
              <a:ext uri="{FF2B5EF4-FFF2-40B4-BE49-F238E27FC236}">
                <a16:creationId xmlns:a16="http://schemas.microsoft.com/office/drawing/2014/main" id="{26A7C910-41CD-408D-A6D2-DE9E233B107B}"/>
              </a:ext>
            </a:extLst>
          </p:cNvPr>
          <p:cNvSpPr>
            <a:spLocks noGrp="1"/>
          </p:cNvSpPr>
          <p:nvPr>
            <p:ph idx="1"/>
          </p:nvPr>
        </p:nvSpPr>
        <p:spPr/>
        <p:txBody>
          <a:bodyPr>
            <a:normAutofit/>
          </a:bodyPr>
          <a:lstStyle/>
          <a:p>
            <a:r>
              <a:rPr lang="en-US" u="sng" dirty="0">
                <a:hlinkClick r:id="rId2"/>
              </a:rPr>
              <a:t>http://startup.choosewashingtonstate.com/covid-grants/?fbclid=IwAR3-fJFoHMNVeH712DzICu1EmWamco0yd4DdP2bEfeWcvhLqLYHsq14wscE</a:t>
            </a:r>
            <a:r>
              <a:rPr lang="en-US" dirty="0"/>
              <a:t>.  From Kristin Baldwin</a:t>
            </a:r>
          </a:p>
          <a:p>
            <a:r>
              <a:rPr lang="en-US" u="sng" dirty="0">
                <a:hlinkClick r:id="rId3"/>
              </a:rPr>
              <a:t>https://www.conoverinsurance.com/blog/commercial-insurance</a:t>
            </a:r>
            <a:endParaRPr lang="en-US" dirty="0"/>
          </a:p>
          <a:p>
            <a:r>
              <a:rPr lang="en-US" u="sng" dirty="0">
                <a:hlinkClick r:id="rId4"/>
              </a:rPr>
              <a:t>rons@conoverinsurance.com</a:t>
            </a:r>
            <a:r>
              <a:rPr lang="en-US" dirty="0"/>
              <a:t> Ron Schmid; 206) 272-3199</a:t>
            </a:r>
          </a:p>
          <a:p>
            <a:r>
              <a:rPr lang="en-US" dirty="0"/>
              <a:t> </a:t>
            </a:r>
            <a:r>
              <a:rPr lang="en-US" u="sng" dirty="0">
                <a:hlinkClick r:id="rId5"/>
              </a:rPr>
              <a:t>www.hrgroupinternational.com</a:t>
            </a:r>
            <a:r>
              <a:rPr lang="en-US" u="sng" dirty="0"/>
              <a:t>; </a:t>
            </a:r>
            <a:r>
              <a:rPr lang="en-US" dirty="0"/>
              <a:t>  </a:t>
            </a:r>
            <a:r>
              <a:rPr lang="en-US" u="sng" dirty="0">
                <a:hlinkClick r:id="rId6"/>
              </a:rPr>
              <a:t>bryon@hrghroupinternational.com</a:t>
            </a:r>
            <a:r>
              <a:rPr lang="en-US" dirty="0"/>
              <a:t> Bryon Peterson 206-947-4905  Cannabis Alliance Member</a:t>
            </a:r>
            <a:endParaRPr lang="en-US" dirty="0">
              <a:highlight>
                <a:srgbClr val="FFFF00"/>
              </a:highlight>
            </a:endParaRPr>
          </a:p>
          <a:p>
            <a:endParaRPr lang="en-US" dirty="0"/>
          </a:p>
        </p:txBody>
      </p:sp>
      <p:sp>
        <p:nvSpPr>
          <p:cNvPr id="4" name="Slide Number Placeholder 3">
            <a:extLst>
              <a:ext uri="{FF2B5EF4-FFF2-40B4-BE49-F238E27FC236}">
                <a16:creationId xmlns:a16="http://schemas.microsoft.com/office/drawing/2014/main" id="{421CECA0-69D9-40D6-9503-E522F5BF20EB}"/>
              </a:ext>
            </a:extLst>
          </p:cNvPr>
          <p:cNvSpPr>
            <a:spLocks noGrp="1"/>
          </p:cNvSpPr>
          <p:nvPr>
            <p:ph type="sldNum" sz="quarter" idx="12"/>
          </p:nvPr>
        </p:nvSpPr>
        <p:spPr/>
        <p:txBody>
          <a:bodyPr/>
          <a:lstStyle/>
          <a:p>
            <a:fld id="{C357D415-B333-40FA-99ED-307187E370F2}" type="slidenum">
              <a:rPr lang="en-US" smtClean="0"/>
              <a:t>11</a:t>
            </a:fld>
            <a:endParaRPr lang="en-US"/>
          </a:p>
        </p:txBody>
      </p:sp>
    </p:spTree>
    <p:extLst>
      <p:ext uri="{BB962C8B-B14F-4D97-AF65-F5344CB8AC3E}">
        <p14:creationId xmlns:p14="http://schemas.microsoft.com/office/powerpoint/2010/main" val="36874701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FE40F8-BDD3-4A1F-B67D-1CFB2A1AA18B}"/>
              </a:ext>
            </a:extLst>
          </p:cNvPr>
          <p:cNvSpPr>
            <a:spLocks noGrp="1"/>
          </p:cNvSpPr>
          <p:nvPr>
            <p:ph type="title"/>
          </p:nvPr>
        </p:nvSpPr>
        <p:spPr/>
        <p:txBody>
          <a:bodyPr/>
          <a:lstStyle/>
          <a:p>
            <a:r>
              <a:rPr lang="en-US" dirty="0"/>
              <a:t>The end,  almost</a:t>
            </a:r>
          </a:p>
        </p:txBody>
      </p:sp>
      <p:sp>
        <p:nvSpPr>
          <p:cNvPr id="3" name="Content Placeholder 2">
            <a:extLst>
              <a:ext uri="{FF2B5EF4-FFF2-40B4-BE49-F238E27FC236}">
                <a16:creationId xmlns:a16="http://schemas.microsoft.com/office/drawing/2014/main" id="{07BA5919-C7ED-40E4-BE27-1BDD4954FC89}"/>
              </a:ext>
            </a:extLst>
          </p:cNvPr>
          <p:cNvSpPr>
            <a:spLocks noGrp="1"/>
          </p:cNvSpPr>
          <p:nvPr>
            <p:ph idx="1"/>
          </p:nvPr>
        </p:nvSpPr>
        <p:spPr/>
        <p:txBody>
          <a:bodyPr/>
          <a:lstStyle/>
          <a:p>
            <a:r>
              <a:rPr lang="en-US" dirty="0"/>
              <a:t>Really, what we are working on is trying to figure out a means to directly help each other to source information with guidance from local, state, and federal governments.  The problem is the rules are changing daily, and the resources are many, and so we stay informed and we share.</a:t>
            </a:r>
          </a:p>
          <a:p>
            <a:endParaRPr lang="en-US" dirty="0"/>
          </a:p>
        </p:txBody>
      </p:sp>
      <p:sp>
        <p:nvSpPr>
          <p:cNvPr id="4" name="Slide Number Placeholder 3">
            <a:extLst>
              <a:ext uri="{FF2B5EF4-FFF2-40B4-BE49-F238E27FC236}">
                <a16:creationId xmlns:a16="http://schemas.microsoft.com/office/drawing/2014/main" id="{0B1959AA-31BA-42AD-BD61-AD1E08A203AF}"/>
              </a:ext>
            </a:extLst>
          </p:cNvPr>
          <p:cNvSpPr>
            <a:spLocks noGrp="1"/>
          </p:cNvSpPr>
          <p:nvPr>
            <p:ph type="sldNum" sz="quarter" idx="12"/>
          </p:nvPr>
        </p:nvSpPr>
        <p:spPr/>
        <p:txBody>
          <a:bodyPr/>
          <a:lstStyle/>
          <a:p>
            <a:fld id="{C357D415-B333-40FA-99ED-307187E370F2}" type="slidenum">
              <a:rPr lang="en-US" smtClean="0"/>
              <a:t>12</a:t>
            </a:fld>
            <a:endParaRPr lang="en-US"/>
          </a:p>
        </p:txBody>
      </p:sp>
    </p:spTree>
    <p:extLst>
      <p:ext uri="{BB962C8B-B14F-4D97-AF65-F5344CB8AC3E}">
        <p14:creationId xmlns:p14="http://schemas.microsoft.com/office/powerpoint/2010/main" val="35385385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04FB1D-8FB3-431A-982E-BA2C7795C0F7}"/>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7B8A0704-E03C-4410-85AC-14988450073C}"/>
              </a:ext>
            </a:extLst>
          </p:cNvPr>
          <p:cNvSpPr>
            <a:spLocks noGrp="1"/>
          </p:cNvSpPr>
          <p:nvPr>
            <p:ph idx="1"/>
          </p:nvPr>
        </p:nvSpPr>
        <p:spPr/>
        <p:txBody>
          <a:bodyPr/>
          <a:lstStyle/>
          <a:p>
            <a:pPr marL="0" indent="0">
              <a:buNone/>
            </a:pPr>
            <a:endParaRPr lang="en-US" dirty="0"/>
          </a:p>
          <a:p>
            <a:r>
              <a:rPr lang="en-US" dirty="0"/>
              <a:t>DOCUMENT EVERYTHING  YOU ARE DOING OR HAVE DONE REGARDING NEW PROCEDURES.  WORD DOC IT, OR SPREADSHEET IT. DO NOT CALENDAR IT.  YOU WILL NOT GO BACK TO THAT HISTORY.  YOU WILL IF IT IS IN A WORD OR SPREADSHEET DOCUMENT.</a:t>
            </a:r>
          </a:p>
          <a:p>
            <a:pPr marL="0" indent="0">
              <a:buNone/>
            </a:pPr>
            <a:r>
              <a:rPr lang="en-US" dirty="0"/>
              <a:t> This will help you regain your footing when we look at what it looks like after.</a:t>
            </a:r>
          </a:p>
          <a:p>
            <a:endParaRPr lang="en-US" dirty="0"/>
          </a:p>
        </p:txBody>
      </p:sp>
      <p:sp>
        <p:nvSpPr>
          <p:cNvPr id="4" name="Slide Number Placeholder 3">
            <a:extLst>
              <a:ext uri="{FF2B5EF4-FFF2-40B4-BE49-F238E27FC236}">
                <a16:creationId xmlns:a16="http://schemas.microsoft.com/office/drawing/2014/main" id="{F0AE0B92-C53B-440C-84F9-F466A9940274}"/>
              </a:ext>
            </a:extLst>
          </p:cNvPr>
          <p:cNvSpPr>
            <a:spLocks noGrp="1"/>
          </p:cNvSpPr>
          <p:nvPr>
            <p:ph type="sldNum" sz="quarter" idx="12"/>
          </p:nvPr>
        </p:nvSpPr>
        <p:spPr/>
        <p:txBody>
          <a:bodyPr/>
          <a:lstStyle/>
          <a:p>
            <a:fld id="{C357D415-B333-40FA-99ED-307187E370F2}" type="slidenum">
              <a:rPr lang="en-US" smtClean="0"/>
              <a:t>2</a:t>
            </a:fld>
            <a:endParaRPr lang="en-US"/>
          </a:p>
        </p:txBody>
      </p:sp>
    </p:spTree>
    <p:extLst>
      <p:ext uri="{BB962C8B-B14F-4D97-AF65-F5344CB8AC3E}">
        <p14:creationId xmlns:p14="http://schemas.microsoft.com/office/powerpoint/2010/main" val="3068024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94B25-01DC-4598-B401-051ECFDCDABB}"/>
              </a:ext>
            </a:extLst>
          </p:cNvPr>
          <p:cNvSpPr>
            <a:spLocks noGrp="1"/>
          </p:cNvSpPr>
          <p:nvPr>
            <p:ph type="title"/>
          </p:nvPr>
        </p:nvSpPr>
        <p:spPr/>
        <p:txBody>
          <a:bodyPr/>
          <a:lstStyle/>
          <a:p>
            <a:r>
              <a:rPr lang="en-US" dirty="0"/>
              <a:t>Ask Key Questions</a:t>
            </a:r>
          </a:p>
        </p:txBody>
      </p:sp>
      <p:sp>
        <p:nvSpPr>
          <p:cNvPr id="3" name="Content Placeholder 2">
            <a:extLst>
              <a:ext uri="{FF2B5EF4-FFF2-40B4-BE49-F238E27FC236}">
                <a16:creationId xmlns:a16="http://schemas.microsoft.com/office/drawing/2014/main" id="{511C9600-49CC-4C12-975B-30BFC1B5D6E0}"/>
              </a:ext>
            </a:extLst>
          </p:cNvPr>
          <p:cNvSpPr>
            <a:spLocks noGrp="1"/>
          </p:cNvSpPr>
          <p:nvPr>
            <p:ph idx="1"/>
          </p:nvPr>
        </p:nvSpPr>
        <p:spPr/>
        <p:txBody>
          <a:bodyPr/>
          <a:lstStyle/>
          <a:p>
            <a:r>
              <a:rPr lang="en-US" dirty="0"/>
              <a:t>Employees remember how leaders and the company treat them during rough times—often more than in the good times. </a:t>
            </a:r>
          </a:p>
          <a:p>
            <a:r>
              <a:rPr lang="en-US" dirty="0"/>
              <a:t>What is the ideal way to move forward as a team? What are the big fears, and how do we best address them?   It starts with the word WE!</a:t>
            </a:r>
          </a:p>
        </p:txBody>
      </p:sp>
      <p:sp>
        <p:nvSpPr>
          <p:cNvPr id="4" name="Slide Number Placeholder 3">
            <a:extLst>
              <a:ext uri="{FF2B5EF4-FFF2-40B4-BE49-F238E27FC236}">
                <a16:creationId xmlns:a16="http://schemas.microsoft.com/office/drawing/2014/main" id="{6D7A57F7-7B9E-4947-B4A3-71A9371886A1}"/>
              </a:ext>
            </a:extLst>
          </p:cNvPr>
          <p:cNvSpPr>
            <a:spLocks noGrp="1"/>
          </p:cNvSpPr>
          <p:nvPr>
            <p:ph type="sldNum" sz="quarter" idx="12"/>
          </p:nvPr>
        </p:nvSpPr>
        <p:spPr/>
        <p:txBody>
          <a:bodyPr/>
          <a:lstStyle/>
          <a:p>
            <a:fld id="{C357D415-B333-40FA-99ED-307187E370F2}" type="slidenum">
              <a:rPr lang="en-US" smtClean="0"/>
              <a:t>3</a:t>
            </a:fld>
            <a:endParaRPr lang="en-US"/>
          </a:p>
        </p:txBody>
      </p:sp>
    </p:spTree>
    <p:extLst>
      <p:ext uri="{BB962C8B-B14F-4D97-AF65-F5344CB8AC3E}">
        <p14:creationId xmlns:p14="http://schemas.microsoft.com/office/powerpoint/2010/main" val="3413739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47E74F-A2B3-4E89-8D79-231CBC3148B4}"/>
              </a:ext>
            </a:extLst>
          </p:cNvPr>
          <p:cNvSpPr>
            <a:spLocks noGrp="1"/>
          </p:cNvSpPr>
          <p:nvPr>
            <p:ph type="title"/>
          </p:nvPr>
        </p:nvSpPr>
        <p:spPr/>
        <p:txBody>
          <a:bodyPr/>
          <a:lstStyle/>
          <a:p>
            <a:pPr algn="ctr"/>
            <a:r>
              <a:rPr lang="en-US" dirty="0"/>
              <a:t>QUESTIONS FROM YOU</a:t>
            </a:r>
          </a:p>
        </p:txBody>
      </p:sp>
      <p:sp>
        <p:nvSpPr>
          <p:cNvPr id="3" name="Content Placeholder 2">
            <a:extLst>
              <a:ext uri="{FF2B5EF4-FFF2-40B4-BE49-F238E27FC236}">
                <a16:creationId xmlns:a16="http://schemas.microsoft.com/office/drawing/2014/main" id="{5B85D40A-D4F7-4496-B7EF-33CD05915071}"/>
              </a:ext>
            </a:extLst>
          </p:cNvPr>
          <p:cNvSpPr>
            <a:spLocks noGrp="1"/>
          </p:cNvSpPr>
          <p:nvPr>
            <p:ph idx="1"/>
          </p:nvPr>
        </p:nvSpPr>
        <p:spPr>
          <a:xfrm>
            <a:off x="2711537" y="1863332"/>
            <a:ext cx="9603275" cy="3450613"/>
          </a:xfrm>
        </p:spPr>
        <p:txBody>
          <a:bodyPr>
            <a:normAutofit fontScale="77500" lnSpcReduction="20000"/>
          </a:bodyPr>
          <a:lstStyle/>
          <a:p>
            <a:pPr marL="0" indent="0">
              <a:buNone/>
            </a:pPr>
            <a:r>
              <a:rPr lang="en-US" dirty="0"/>
              <a:t> </a:t>
            </a:r>
          </a:p>
          <a:p>
            <a:r>
              <a:rPr lang="en-US" dirty="0"/>
              <a:t>How do I keep my employees safe during this crisis?  </a:t>
            </a:r>
          </a:p>
          <a:p>
            <a:pPr lvl="1"/>
            <a:r>
              <a:rPr lang="en-US" dirty="0"/>
              <a:t>Set up protocols, policies and procedures and ask them for their input.</a:t>
            </a:r>
          </a:p>
          <a:p>
            <a:r>
              <a:rPr lang="en-US" dirty="0"/>
              <a:t>How do I keep my employees engaged when they are suffering from anxiety with COVID-19?  </a:t>
            </a:r>
          </a:p>
          <a:p>
            <a:pPr lvl="1"/>
            <a:r>
              <a:rPr lang="en-US" dirty="0"/>
              <a:t>Not to be cavalier but ask them.  If you can accommodate them,  do so.  If you can’t explain why.  Let’s brainstorm for a minute.  Remember, the rules have changed.</a:t>
            </a:r>
          </a:p>
          <a:p>
            <a:pPr marL="457200" indent="-457200">
              <a:buFont typeface="+mj-lt"/>
              <a:buAutoNum type="arabicPeriod"/>
            </a:pPr>
            <a:r>
              <a:rPr lang="en-US" dirty="0"/>
              <a:t>What is Families First Coronavirus Response Act and how does it apply to a small business? </a:t>
            </a:r>
          </a:p>
          <a:p>
            <a:pPr marL="0" indent="0">
              <a:buNone/>
            </a:pPr>
            <a:r>
              <a:rPr lang="en-US" dirty="0"/>
              <a:t>	 UPPER LEFT HAND CORNER is Paid Sick Leave (COVID-19). AND A  SUMMARY OF HR, YOUR ANSWER IS THERE</a:t>
            </a:r>
          </a:p>
          <a:p>
            <a:r>
              <a:rPr lang="en-US" dirty="0"/>
              <a:t>What are my obligations as a small employer to my employees around sick leave and self-quarantining?  UPPER LEFT HAND CORNER ARE COMMONLY ASKED QUESTIONS AND ANSWERS.  YOUR ANSWER IS THERE </a:t>
            </a:r>
          </a:p>
          <a:p>
            <a:endParaRPr lang="en-US" dirty="0"/>
          </a:p>
        </p:txBody>
      </p:sp>
      <p:sp>
        <p:nvSpPr>
          <p:cNvPr id="4" name="Rectangle 2">
            <a:extLst>
              <a:ext uri="{FF2B5EF4-FFF2-40B4-BE49-F238E27FC236}">
                <a16:creationId xmlns:a16="http://schemas.microsoft.com/office/drawing/2014/main" id="{77216563-7E5D-41D3-B535-F6B2F62DD447}"/>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5" name="Object 4">
            <a:extLst>
              <a:ext uri="{FF2B5EF4-FFF2-40B4-BE49-F238E27FC236}">
                <a16:creationId xmlns:a16="http://schemas.microsoft.com/office/drawing/2014/main" id="{F3877294-FC46-42B5-AFD0-485D9D9008A7}"/>
              </a:ext>
            </a:extLst>
          </p:cNvPr>
          <p:cNvGraphicFramePr>
            <a:graphicFrameLocks noChangeAspect="1"/>
          </p:cNvGraphicFramePr>
          <p:nvPr>
            <p:extLst>
              <p:ext uri="{D42A27DB-BD31-4B8C-83A1-F6EECF244321}">
                <p14:modId xmlns:p14="http://schemas.microsoft.com/office/powerpoint/2010/main" val="3195391904"/>
              </p:ext>
            </p:extLst>
          </p:nvPr>
        </p:nvGraphicFramePr>
        <p:xfrm>
          <a:off x="0" y="0"/>
          <a:ext cx="936625" cy="617538"/>
        </p:xfrm>
        <a:graphic>
          <a:graphicData uri="http://schemas.openxmlformats.org/presentationml/2006/ole">
            <mc:AlternateContent xmlns:mc="http://schemas.openxmlformats.org/markup-compatibility/2006">
              <mc:Choice xmlns:v="urn:schemas-microsoft-com:vml" Requires="v">
                <p:oleObj spid="_x0000_s1026" name="Document" showAsIcon="1" r:id="rId3" imgW="938463" imgH="618022" progId="Word.Document.12">
                  <p:embed/>
                </p:oleObj>
              </mc:Choice>
              <mc:Fallback>
                <p:oleObj name="Document" showAsIcon="1" r:id="rId3" imgW="938463" imgH="618022" progId="Word.Document.12">
                  <p:embed/>
                  <p:pic>
                    <p:nvPicPr>
                      <p:cNvPr id="5" name="Object 4">
                        <a:extLst>
                          <a:ext uri="{FF2B5EF4-FFF2-40B4-BE49-F238E27FC236}">
                            <a16:creationId xmlns:a16="http://schemas.microsoft.com/office/drawing/2014/main" id="{F3877294-FC46-42B5-AFD0-485D9D9008A7}"/>
                          </a:ext>
                        </a:extLst>
                      </p:cNvPr>
                      <p:cNvPicPr>
                        <a:picLocks noChangeAspect="1" noChangeArrowheads="1"/>
                      </p:cNvPicPr>
                      <p:nvPr/>
                    </p:nvPicPr>
                    <p:blipFill>
                      <a:blip r:embed="rId4"/>
                      <a:srcRect/>
                      <a:stretch>
                        <a:fillRect/>
                      </a:stretch>
                    </p:blipFill>
                    <p:spPr bwMode="auto">
                      <a:xfrm>
                        <a:off x="0" y="0"/>
                        <a:ext cx="936625" cy="61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Rectangle 5">
            <a:extLst>
              <a:ext uri="{FF2B5EF4-FFF2-40B4-BE49-F238E27FC236}">
                <a16:creationId xmlns:a16="http://schemas.microsoft.com/office/drawing/2014/main" id="{90C6F26B-2D64-4018-A1BB-9C15C0C1516F}"/>
              </a:ext>
            </a:extLst>
          </p:cNvPr>
          <p:cNvSpPr>
            <a:spLocks noChangeArrowheads="1"/>
          </p:cNvSpPr>
          <p:nvPr/>
        </p:nvSpPr>
        <p:spPr bwMode="auto">
          <a:xfrm>
            <a:off x="1412358"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Object 9">
            <a:extLst>
              <a:ext uri="{FF2B5EF4-FFF2-40B4-BE49-F238E27FC236}">
                <a16:creationId xmlns:a16="http://schemas.microsoft.com/office/drawing/2014/main" id="{2D3A16D2-AE88-42DB-9943-DCD579E49C2C}"/>
              </a:ext>
            </a:extLst>
          </p:cNvPr>
          <p:cNvGraphicFramePr>
            <a:graphicFrameLocks noChangeAspect="1"/>
          </p:cNvGraphicFramePr>
          <p:nvPr>
            <p:extLst>
              <p:ext uri="{D42A27DB-BD31-4B8C-83A1-F6EECF244321}">
                <p14:modId xmlns:p14="http://schemas.microsoft.com/office/powerpoint/2010/main" val="287385267"/>
              </p:ext>
            </p:extLst>
          </p:nvPr>
        </p:nvGraphicFramePr>
        <p:xfrm>
          <a:off x="1412358" y="0"/>
          <a:ext cx="936625" cy="617538"/>
        </p:xfrm>
        <a:graphic>
          <a:graphicData uri="http://schemas.openxmlformats.org/presentationml/2006/ole">
            <mc:AlternateContent xmlns:mc="http://schemas.openxmlformats.org/markup-compatibility/2006">
              <mc:Choice xmlns:v="urn:schemas-microsoft-com:vml" Requires="v">
                <p:oleObj spid="_x0000_s1027" name="Document" showAsIcon="1" r:id="rId5" imgW="938463" imgH="618022" progId="Word.Document.12">
                  <p:embed/>
                </p:oleObj>
              </mc:Choice>
              <mc:Fallback>
                <p:oleObj name="Document" showAsIcon="1" r:id="rId5" imgW="938463" imgH="618022" progId="Word.Document.12">
                  <p:embed/>
                  <p:pic>
                    <p:nvPicPr>
                      <p:cNvPr id="10" name="Object 9">
                        <a:extLst>
                          <a:ext uri="{FF2B5EF4-FFF2-40B4-BE49-F238E27FC236}">
                            <a16:creationId xmlns:a16="http://schemas.microsoft.com/office/drawing/2014/main" id="{2D3A16D2-AE88-42DB-9943-DCD579E49C2C}"/>
                          </a:ext>
                        </a:extLst>
                      </p:cNvPr>
                      <p:cNvPicPr>
                        <a:picLocks noChangeAspect="1" noChangeArrowheads="1"/>
                      </p:cNvPicPr>
                      <p:nvPr/>
                    </p:nvPicPr>
                    <p:blipFill>
                      <a:blip r:embed="rId6"/>
                      <a:srcRect/>
                      <a:stretch>
                        <a:fillRect/>
                      </a:stretch>
                    </p:blipFill>
                    <p:spPr bwMode="auto">
                      <a:xfrm>
                        <a:off x="1412358" y="0"/>
                        <a:ext cx="936625" cy="6175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6" name="Rectangle 11">
            <a:extLst>
              <a:ext uri="{FF2B5EF4-FFF2-40B4-BE49-F238E27FC236}">
                <a16:creationId xmlns:a16="http://schemas.microsoft.com/office/drawing/2014/main" id="{5854FE27-89C4-4E47-A849-50E221A59A5D}"/>
              </a:ext>
            </a:extLst>
          </p:cNvPr>
          <p:cNvSpPr>
            <a:spLocks noChangeArrowheads="1"/>
          </p:cNvSpPr>
          <p:nvPr/>
        </p:nvSpPr>
        <p:spPr bwMode="auto">
          <a:xfrm>
            <a:off x="2528776" y="-7088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7" name="Object 6">
            <a:extLst>
              <a:ext uri="{FF2B5EF4-FFF2-40B4-BE49-F238E27FC236}">
                <a16:creationId xmlns:a16="http://schemas.microsoft.com/office/drawing/2014/main" id="{EFFD53B7-3189-4354-8B35-BBDD7991A6A9}"/>
              </a:ext>
            </a:extLst>
          </p:cNvPr>
          <p:cNvGraphicFramePr>
            <a:graphicFrameLocks noChangeAspect="1"/>
          </p:cNvGraphicFramePr>
          <p:nvPr>
            <p:extLst>
              <p:ext uri="{D42A27DB-BD31-4B8C-83A1-F6EECF244321}">
                <p14:modId xmlns:p14="http://schemas.microsoft.com/office/powerpoint/2010/main" val="3907522712"/>
              </p:ext>
            </p:extLst>
          </p:nvPr>
        </p:nvGraphicFramePr>
        <p:xfrm>
          <a:off x="2528776" y="-80458"/>
          <a:ext cx="936625" cy="768879"/>
        </p:xfrm>
        <a:graphic>
          <a:graphicData uri="http://schemas.openxmlformats.org/presentationml/2006/ole">
            <mc:AlternateContent xmlns:mc="http://schemas.openxmlformats.org/markup-compatibility/2006">
              <mc:Choice xmlns:v="urn:schemas-microsoft-com:vml" Requires="v">
                <p:oleObj spid="_x0000_s1028" name="Document" showAsIcon="1" r:id="rId7" imgW="938463" imgH="618022" progId="Word.Document.12">
                  <p:embed/>
                </p:oleObj>
              </mc:Choice>
              <mc:Fallback>
                <p:oleObj name="Document" showAsIcon="1" r:id="rId7" imgW="938463" imgH="618022" progId="Word.Document.12">
                  <p:embed/>
                  <p:pic>
                    <p:nvPicPr>
                      <p:cNvPr id="7" name="Object 6">
                        <a:extLst>
                          <a:ext uri="{FF2B5EF4-FFF2-40B4-BE49-F238E27FC236}">
                            <a16:creationId xmlns:a16="http://schemas.microsoft.com/office/drawing/2014/main" id="{EFFD53B7-3189-4354-8B35-BBDD7991A6A9}"/>
                          </a:ext>
                        </a:extLst>
                      </p:cNvPr>
                      <p:cNvPicPr>
                        <a:picLocks noChangeAspect="1" noChangeArrowheads="1"/>
                      </p:cNvPicPr>
                      <p:nvPr/>
                    </p:nvPicPr>
                    <p:blipFill>
                      <a:blip r:embed="rId8"/>
                      <a:srcRect/>
                      <a:stretch>
                        <a:fillRect/>
                      </a:stretch>
                    </p:blipFill>
                    <p:spPr bwMode="auto">
                      <a:xfrm>
                        <a:off x="2528776" y="-80458"/>
                        <a:ext cx="936625" cy="768879"/>
                      </a:xfrm>
                      <a:prstGeom prst="rect">
                        <a:avLst/>
                      </a:prstGeom>
                      <a:noFill/>
                    </p:spPr>
                  </p:pic>
                </p:oleObj>
              </mc:Fallback>
            </mc:AlternateContent>
          </a:graphicData>
        </a:graphic>
      </p:graphicFrame>
      <p:sp>
        <p:nvSpPr>
          <p:cNvPr id="8" name="Slide Number Placeholder 7">
            <a:extLst>
              <a:ext uri="{FF2B5EF4-FFF2-40B4-BE49-F238E27FC236}">
                <a16:creationId xmlns:a16="http://schemas.microsoft.com/office/drawing/2014/main" id="{912D999A-9E1A-48C0-AC11-1F6FAE47EE2B}"/>
              </a:ext>
            </a:extLst>
          </p:cNvPr>
          <p:cNvSpPr>
            <a:spLocks noGrp="1"/>
          </p:cNvSpPr>
          <p:nvPr>
            <p:ph type="sldNum" sz="quarter" idx="12"/>
          </p:nvPr>
        </p:nvSpPr>
        <p:spPr/>
        <p:txBody>
          <a:bodyPr/>
          <a:lstStyle/>
          <a:p>
            <a:fld id="{C357D415-B333-40FA-99ED-307187E370F2}" type="slidenum">
              <a:rPr lang="en-US" smtClean="0"/>
              <a:t>4</a:t>
            </a:fld>
            <a:endParaRPr lang="en-US"/>
          </a:p>
        </p:txBody>
      </p:sp>
    </p:spTree>
    <p:extLst>
      <p:ext uri="{BB962C8B-B14F-4D97-AF65-F5344CB8AC3E}">
        <p14:creationId xmlns:p14="http://schemas.microsoft.com/office/powerpoint/2010/main" val="11420129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5F15A9-3D7B-4D0E-9368-A35A06CEFBCF}"/>
              </a:ext>
            </a:extLst>
          </p:cNvPr>
          <p:cNvSpPr>
            <a:spLocks noGrp="1"/>
          </p:cNvSpPr>
          <p:nvPr>
            <p:ph type="title"/>
          </p:nvPr>
        </p:nvSpPr>
        <p:spPr/>
        <p:txBody>
          <a:bodyPr/>
          <a:lstStyle/>
          <a:p>
            <a:pPr algn="ctr"/>
            <a:r>
              <a:rPr lang="en-US" dirty="0"/>
              <a:t>On the what of communication</a:t>
            </a:r>
          </a:p>
        </p:txBody>
      </p:sp>
      <p:sp>
        <p:nvSpPr>
          <p:cNvPr id="3" name="Content Placeholder 2">
            <a:extLst>
              <a:ext uri="{FF2B5EF4-FFF2-40B4-BE49-F238E27FC236}">
                <a16:creationId xmlns:a16="http://schemas.microsoft.com/office/drawing/2014/main" id="{F6FD8840-09A5-48DE-83EC-1755DCA97F62}"/>
              </a:ext>
            </a:extLst>
          </p:cNvPr>
          <p:cNvSpPr>
            <a:spLocks noGrp="1"/>
          </p:cNvSpPr>
          <p:nvPr>
            <p:ph idx="1"/>
          </p:nvPr>
        </p:nvSpPr>
        <p:spPr/>
        <p:txBody>
          <a:bodyPr>
            <a:normAutofit/>
          </a:bodyPr>
          <a:lstStyle/>
          <a:p>
            <a:pPr lvl="0"/>
            <a:r>
              <a:rPr lang="en-US" dirty="0"/>
              <a:t>There are two critical points to reinforce in uncertain situations and these times:</a:t>
            </a:r>
          </a:p>
          <a:p>
            <a:r>
              <a:rPr lang="en-US" dirty="0"/>
              <a:t>The first is acknowledging things are uncertain, so the approach will be to assess what is happening on an ongoing basis and update people as the situation emerges. </a:t>
            </a:r>
          </a:p>
          <a:p>
            <a:r>
              <a:rPr lang="en-US" dirty="0"/>
              <a:t>The second is that decisions will prioritize the safety and health of those involved—employees, clients, contractors, suppliers, and any other constituencies. Beyond that, it’s a matter of being clear about what is happening, what decisions are being made, and how they will affect the day-to-day work. What is the impact on me, my team, and my customers, both now and over the next few months?</a:t>
            </a:r>
          </a:p>
          <a:p>
            <a:endParaRPr lang="en-US" dirty="0"/>
          </a:p>
        </p:txBody>
      </p:sp>
      <p:sp>
        <p:nvSpPr>
          <p:cNvPr id="4" name="Slide Number Placeholder 3">
            <a:extLst>
              <a:ext uri="{FF2B5EF4-FFF2-40B4-BE49-F238E27FC236}">
                <a16:creationId xmlns:a16="http://schemas.microsoft.com/office/drawing/2014/main" id="{B48B4B19-8349-472D-983F-1762D99E3E0B}"/>
              </a:ext>
            </a:extLst>
          </p:cNvPr>
          <p:cNvSpPr>
            <a:spLocks noGrp="1"/>
          </p:cNvSpPr>
          <p:nvPr>
            <p:ph type="sldNum" sz="quarter" idx="12"/>
          </p:nvPr>
        </p:nvSpPr>
        <p:spPr/>
        <p:txBody>
          <a:bodyPr/>
          <a:lstStyle/>
          <a:p>
            <a:fld id="{C357D415-B333-40FA-99ED-307187E370F2}" type="slidenum">
              <a:rPr lang="en-US" smtClean="0"/>
              <a:t>5</a:t>
            </a:fld>
            <a:endParaRPr lang="en-US"/>
          </a:p>
        </p:txBody>
      </p:sp>
    </p:spTree>
    <p:extLst>
      <p:ext uri="{BB962C8B-B14F-4D97-AF65-F5344CB8AC3E}">
        <p14:creationId xmlns:p14="http://schemas.microsoft.com/office/powerpoint/2010/main" val="35001025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15B20E-0363-409B-92AC-4EBAE7EBCB79}"/>
              </a:ext>
            </a:extLst>
          </p:cNvPr>
          <p:cNvSpPr>
            <a:spLocks noGrp="1"/>
          </p:cNvSpPr>
          <p:nvPr>
            <p:ph type="title"/>
          </p:nvPr>
        </p:nvSpPr>
        <p:spPr/>
        <p:txBody>
          <a:bodyPr/>
          <a:lstStyle/>
          <a:p>
            <a:pPr algn="ctr"/>
            <a:r>
              <a:rPr lang="en-US" dirty="0"/>
              <a:t>Progressive discipline</a:t>
            </a:r>
          </a:p>
        </p:txBody>
      </p:sp>
      <p:sp>
        <p:nvSpPr>
          <p:cNvPr id="3" name="Content Placeholder 2">
            <a:extLst>
              <a:ext uri="{FF2B5EF4-FFF2-40B4-BE49-F238E27FC236}">
                <a16:creationId xmlns:a16="http://schemas.microsoft.com/office/drawing/2014/main" id="{37A44147-9C4C-4FFB-8E55-4BB064DB69CD}"/>
              </a:ext>
            </a:extLst>
          </p:cNvPr>
          <p:cNvSpPr>
            <a:spLocks noGrp="1"/>
          </p:cNvSpPr>
          <p:nvPr>
            <p:ph idx="1"/>
          </p:nvPr>
        </p:nvSpPr>
        <p:spPr/>
        <p:txBody>
          <a:bodyPr>
            <a:normAutofit fontScale="92500" lnSpcReduction="10000"/>
          </a:bodyPr>
          <a:lstStyle/>
          <a:p>
            <a:pPr marL="0" indent="0">
              <a:buNone/>
            </a:pPr>
            <a:r>
              <a:rPr lang="en-US" dirty="0"/>
              <a:t> </a:t>
            </a:r>
          </a:p>
          <a:p>
            <a:r>
              <a:rPr lang="en-US" dirty="0"/>
              <a:t>Please note, if an employee is not following rules and regulations this is not a time to back away from progressive discipline.  This is a time to ensure you have a social media policy as your people may be sharing negative information about your business and this is not acceptable.  If you have social media policy than great, review it again with them if your situation warrants it.  If you don’t but think you need one than call or email me and I will guide you or write one for you. </a:t>
            </a:r>
          </a:p>
          <a:p>
            <a:r>
              <a:rPr lang="en-US" dirty="0"/>
              <a:t>I have fielded calls that employees feel and think they are in control and untouchable in this time.  They are not.  Don’t be conflict avoidant.</a:t>
            </a:r>
          </a:p>
          <a:p>
            <a:endParaRPr lang="en-US" dirty="0"/>
          </a:p>
        </p:txBody>
      </p:sp>
      <p:sp>
        <p:nvSpPr>
          <p:cNvPr id="4" name="Slide Number Placeholder 3">
            <a:extLst>
              <a:ext uri="{FF2B5EF4-FFF2-40B4-BE49-F238E27FC236}">
                <a16:creationId xmlns:a16="http://schemas.microsoft.com/office/drawing/2014/main" id="{0F68D180-B09B-488C-81D7-C41039944128}"/>
              </a:ext>
            </a:extLst>
          </p:cNvPr>
          <p:cNvSpPr>
            <a:spLocks noGrp="1"/>
          </p:cNvSpPr>
          <p:nvPr>
            <p:ph type="sldNum" sz="quarter" idx="12"/>
          </p:nvPr>
        </p:nvSpPr>
        <p:spPr/>
        <p:txBody>
          <a:bodyPr/>
          <a:lstStyle/>
          <a:p>
            <a:fld id="{C357D415-B333-40FA-99ED-307187E370F2}" type="slidenum">
              <a:rPr lang="en-US" smtClean="0"/>
              <a:t>6</a:t>
            </a:fld>
            <a:endParaRPr lang="en-US"/>
          </a:p>
        </p:txBody>
      </p:sp>
    </p:spTree>
    <p:extLst>
      <p:ext uri="{BB962C8B-B14F-4D97-AF65-F5344CB8AC3E}">
        <p14:creationId xmlns:p14="http://schemas.microsoft.com/office/powerpoint/2010/main" val="4437893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6FF933-F1C4-4071-93C0-659E73060744}"/>
              </a:ext>
            </a:extLst>
          </p:cNvPr>
          <p:cNvSpPr>
            <a:spLocks noGrp="1"/>
          </p:cNvSpPr>
          <p:nvPr>
            <p:ph type="title"/>
          </p:nvPr>
        </p:nvSpPr>
        <p:spPr/>
        <p:txBody>
          <a:bodyPr/>
          <a:lstStyle/>
          <a:p>
            <a:r>
              <a:rPr lang="en-US" dirty="0"/>
              <a:t>MEETINGS ON THE WEB</a:t>
            </a:r>
          </a:p>
        </p:txBody>
      </p:sp>
      <p:sp>
        <p:nvSpPr>
          <p:cNvPr id="3" name="Content Placeholder 2">
            <a:extLst>
              <a:ext uri="{FF2B5EF4-FFF2-40B4-BE49-F238E27FC236}">
                <a16:creationId xmlns:a16="http://schemas.microsoft.com/office/drawing/2014/main" id="{E418BFAA-3BF9-48C9-9300-B06364A89D83}"/>
              </a:ext>
            </a:extLst>
          </p:cNvPr>
          <p:cNvSpPr>
            <a:spLocks noGrp="1"/>
          </p:cNvSpPr>
          <p:nvPr>
            <p:ph idx="1"/>
          </p:nvPr>
        </p:nvSpPr>
        <p:spPr/>
        <p:txBody>
          <a:bodyPr>
            <a:normAutofit fontScale="92500" lnSpcReduction="10000"/>
          </a:bodyPr>
          <a:lstStyle/>
          <a:p>
            <a:r>
              <a:rPr lang="en-US" dirty="0"/>
              <a:t>We are all zooming or skyping or face timing.  Just a heads up.  Get set up correctly.  </a:t>
            </a:r>
          </a:p>
          <a:p>
            <a:r>
              <a:rPr lang="en-US" dirty="0"/>
              <a:t>A friend of mine that works for Boeing was on a team zoom and forgot she was still in her robe. </a:t>
            </a:r>
          </a:p>
          <a:p>
            <a:r>
              <a:rPr lang="en-US" dirty="0"/>
              <a:t>Someone else had somehow converted her online presence to be a potato head and she couldn’t figure out how to undo it so for the entire meeting she was a potato head.  These two are funny.  </a:t>
            </a:r>
          </a:p>
          <a:p>
            <a:r>
              <a:rPr lang="en-US" dirty="0"/>
              <a:t>I have read about other embarrassing web meetings and for some they were funny but for others they were quite offended even though it was without malice.  Check you and your surroundings before logging in.</a:t>
            </a:r>
          </a:p>
          <a:p>
            <a:endParaRPr lang="en-US" dirty="0"/>
          </a:p>
        </p:txBody>
      </p:sp>
      <p:sp>
        <p:nvSpPr>
          <p:cNvPr id="4" name="Slide Number Placeholder 3">
            <a:extLst>
              <a:ext uri="{FF2B5EF4-FFF2-40B4-BE49-F238E27FC236}">
                <a16:creationId xmlns:a16="http://schemas.microsoft.com/office/drawing/2014/main" id="{9D732E8E-074A-4B81-9DFB-3EB22A8E3D0B}"/>
              </a:ext>
            </a:extLst>
          </p:cNvPr>
          <p:cNvSpPr>
            <a:spLocks noGrp="1"/>
          </p:cNvSpPr>
          <p:nvPr>
            <p:ph type="sldNum" sz="quarter" idx="12"/>
          </p:nvPr>
        </p:nvSpPr>
        <p:spPr/>
        <p:txBody>
          <a:bodyPr/>
          <a:lstStyle/>
          <a:p>
            <a:fld id="{C357D415-B333-40FA-99ED-307187E370F2}" type="slidenum">
              <a:rPr lang="en-US" smtClean="0"/>
              <a:t>7</a:t>
            </a:fld>
            <a:endParaRPr lang="en-US"/>
          </a:p>
        </p:txBody>
      </p:sp>
    </p:spTree>
    <p:extLst>
      <p:ext uri="{BB962C8B-B14F-4D97-AF65-F5344CB8AC3E}">
        <p14:creationId xmlns:p14="http://schemas.microsoft.com/office/powerpoint/2010/main" val="19836691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81246-06CB-44A9-9867-26D1427532D9}"/>
              </a:ext>
            </a:extLst>
          </p:cNvPr>
          <p:cNvSpPr>
            <a:spLocks noGrp="1"/>
          </p:cNvSpPr>
          <p:nvPr>
            <p:ph type="title"/>
          </p:nvPr>
        </p:nvSpPr>
        <p:spPr/>
        <p:txBody>
          <a:bodyPr/>
          <a:lstStyle/>
          <a:p>
            <a:pPr algn="ctr"/>
            <a:r>
              <a:rPr lang="en-US" dirty="0"/>
              <a:t>Scared to say it:  Recruiting</a:t>
            </a:r>
          </a:p>
        </p:txBody>
      </p:sp>
      <p:sp>
        <p:nvSpPr>
          <p:cNvPr id="3" name="Content Placeholder 2">
            <a:extLst>
              <a:ext uri="{FF2B5EF4-FFF2-40B4-BE49-F238E27FC236}">
                <a16:creationId xmlns:a16="http://schemas.microsoft.com/office/drawing/2014/main" id="{36FF6A2C-F4BC-4B49-89E1-6D3B85EF12CD}"/>
              </a:ext>
            </a:extLst>
          </p:cNvPr>
          <p:cNvSpPr>
            <a:spLocks noGrp="1"/>
          </p:cNvSpPr>
          <p:nvPr>
            <p:ph idx="1"/>
          </p:nvPr>
        </p:nvSpPr>
        <p:spPr/>
        <p:txBody>
          <a:bodyPr/>
          <a:lstStyle/>
          <a:p>
            <a:r>
              <a:rPr lang="en-US" b="1" dirty="0"/>
              <a:t>Recruiting.</a:t>
            </a:r>
            <a:r>
              <a:rPr lang="en-US" dirty="0"/>
              <a:t>  Ok, most of us are not hiring people but rather using “Standby employment.”  However, in the one off that needs support, use zoom, or facetime, or skype.  Conduct the online interview in your public areas, in your grow rooms or field and in the lab or processor work area.  Use staff to say hi and to ask a couple questions and answer a couple of questions.  It is more difficult but may be a good alternative to an old way of doing business. </a:t>
            </a:r>
          </a:p>
          <a:p>
            <a:endParaRPr lang="en-US" dirty="0"/>
          </a:p>
        </p:txBody>
      </p:sp>
      <p:sp>
        <p:nvSpPr>
          <p:cNvPr id="4" name="Slide Number Placeholder 3">
            <a:extLst>
              <a:ext uri="{FF2B5EF4-FFF2-40B4-BE49-F238E27FC236}">
                <a16:creationId xmlns:a16="http://schemas.microsoft.com/office/drawing/2014/main" id="{AA6BA957-D181-4597-9C58-FC4BCBAF1A36}"/>
              </a:ext>
            </a:extLst>
          </p:cNvPr>
          <p:cNvSpPr>
            <a:spLocks noGrp="1"/>
          </p:cNvSpPr>
          <p:nvPr>
            <p:ph type="sldNum" sz="quarter" idx="12"/>
          </p:nvPr>
        </p:nvSpPr>
        <p:spPr/>
        <p:txBody>
          <a:bodyPr/>
          <a:lstStyle/>
          <a:p>
            <a:fld id="{C357D415-B333-40FA-99ED-307187E370F2}" type="slidenum">
              <a:rPr lang="en-US" smtClean="0"/>
              <a:t>8</a:t>
            </a:fld>
            <a:endParaRPr lang="en-US"/>
          </a:p>
        </p:txBody>
      </p:sp>
    </p:spTree>
    <p:extLst>
      <p:ext uri="{BB962C8B-B14F-4D97-AF65-F5344CB8AC3E}">
        <p14:creationId xmlns:p14="http://schemas.microsoft.com/office/powerpoint/2010/main" val="1732159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3E3245-49CD-426E-9126-44EB9BC0DC2C}"/>
              </a:ext>
            </a:extLst>
          </p:cNvPr>
          <p:cNvSpPr>
            <a:spLocks noGrp="1"/>
          </p:cNvSpPr>
          <p:nvPr>
            <p:ph type="title"/>
          </p:nvPr>
        </p:nvSpPr>
        <p:spPr/>
        <p:txBody>
          <a:bodyPr/>
          <a:lstStyle/>
          <a:p>
            <a:pPr algn="ctr"/>
            <a:r>
              <a:rPr lang="en-US" dirty="0" err="1"/>
              <a:t>lINKS</a:t>
            </a:r>
            <a:endParaRPr lang="en-US" dirty="0"/>
          </a:p>
        </p:txBody>
      </p:sp>
      <p:sp>
        <p:nvSpPr>
          <p:cNvPr id="3" name="Content Placeholder 2">
            <a:extLst>
              <a:ext uri="{FF2B5EF4-FFF2-40B4-BE49-F238E27FC236}">
                <a16:creationId xmlns:a16="http://schemas.microsoft.com/office/drawing/2014/main" id="{6B424CDB-0D16-4C19-8A02-117B3C7EE4DB}"/>
              </a:ext>
            </a:extLst>
          </p:cNvPr>
          <p:cNvSpPr>
            <a:spLocks noGrp="1"/>
          </p:cNvSpPr>
          <p:nvPr>
            <p:ph idx="1"/>
          </p:nvPr>
        </p:nvSpPr>
        <p:spPr/>
        <p:txBody>
          <a:bodyPr>
            <a:normAutofit/>
          </a:bodyPr>
          <a:lstStyle/>
          <a:p>
            <a:r>
              <a:rPr lang="en-US" dirty="0"/>
              <a:t>https://www.cdc.gov</a:t>
            </a:r>
          </a:p>
          <a:p>
            <a:r>
              <a:rPr lang="en-US" u="sng" dirty="0">
                <a:hlinkClick r:id="rId2"/>
              </a:rPr>
              <a:t>www.coronavirus.gov</a:t>
            </a:r>
            <a:endParaRPr lang="en-US" dirty="0"/>
          </a:p>
          <a:p>
            <a:r>
              <a:rPr lang="en-US" u="sng" dirty="0">
                <a:hlinkClick r:id="rId3"/>
              </a:rPr>
              <a:t>https://vicentesederberg.com/insights/coronavirus-and-cannabis-monitoring-the-impact/</a:t>
            </a:r>
            <a:endParaRPr lang="en-US" dirty="0"/>
          </a:p>
          <a:p>
            <a:r>
              <a:rPr lang="en-US" u="sng" dirty="0">
                <a:hlinkClick r:id="rId4"/>
              </a:rPr>
              <a:t>https://www.nwnewsnetwork.org/sites/northwestnews/files/202003/coronavirus_final_wa_essential_critical_infrastructure_workers_03.23.2020.pdf</a:t>
            </a:r>
            <a:r>
              <a:rPr lang="en-US" dirty="0"/>
              <a:t>.  This is a list of essential businesses and industries. </a:t>
            </a: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22C86125-A0D5-47A3-B0C1-73A60BC3D6CB}"/>
              </a:ext>
            </a:extLst>
          </p:cNvPr>
          <p:cNvSpPr>
            <a:spLocks noGrp="1"/>
          </p:cNvSpPr>
          <p:nvPr>
            <p:ph type="sldNum" sz="quarter" idx="12"/>
          </p:nvPr>
        </p:nvSpPr>
        <p:spPr/>
        <p:txBody>
          <a:bodyPr/>
          <a:lstStyle/>
          <a:p>
            <a:fld id="{C357D415-B333-40FA-99ED-307187E370F2}" type="slidenum">
              <a:rPr lang="en-US" smtClean="0"/>
              <a:t>9</a:t>
            </a:fld>
            <a:endParaRPr lang="en-US"/>
          </a:p>
        </p:txBody>
      </p:sp>
    </p:spTree>
    <p:extLst>
      <p:ext uri="{BB962C8B-B14F-4D97-AF65-F5344CB8AC3E}">
        <p14:creationId xmlns:p14="http://schemas.microsoft.com/office/powerpoint/2010/main" val="2118783988"/>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A15F9FB6CB0E84FB4188AFD8B1FBB47" ma:contentTypeVersion="13" ma:contentTypeDescription="Create a new document." ma:contentTypeScope="" ma:versionID="0ac3a061d692509ecc0373fa7c22ac85">
  <xsd:schema xmlns:xsd="http://www.w3.org/2001/XMLSchema" xmlns:xs="http://www.w3.org/2001/XMLSchema" xmlns:p="http://schemas.microsoft.com/office/2006/metadata/properties" xmlns:ns3="d24f2430-296d-4efb-9e44-f229a4cff7b2" xmlns:ns4="c3707295-83b9-4674-bf7a-7d49e3e68434" targetNamespace="http://schemas.microsoft.com/office/2006/metadata/properties" ma:root="true" ma:fieldsID="b1ff5b527b716c0086ba8afd5e44c7c7" ns3:_="" ns4:_="">
    <xsd:import namespace="d24f2430-296d-4efb-9e44-f229a4cff7b2"/>
    <xsd:import namespace="c3707295-83b9-4674-bf7a-7d49e3e68434"/>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24f2430-296d-4efb-9e44-f229a4cff7b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3707295-83b9-4674-bf7a-7d49e3e68434"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element name="SharingHintHash" ma:index="16"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A4C029A-9A08-4F27-AE21-2EC81165D34B}">
  <ds:schemaRefs>
    <ds:schemaRef ds:uri="http://purl.org/dc/elements/1.1/"/>
    <ds:schemaRef ds:uri="d24f2430-296d-4efb-9e44-f229a4cff7b2"/>
    <ds:schemaRef ds:uri="http://purl.org/dc/terms/"/>
    <ds:schemaRef ds:uri="http://schemas.microsoft.com/office/2006/documentManagement/types"/>
    <ds:schemaRef ds:uri="http://purl.org/dc/dcmitype/"/>
    <ds:schemaRef ds:uri="http://www.w3.org/XML/1998/namespace"/>
    <ds:schemaRef ds:uri="http://schemas.microsoft.com/office/2006/metadata/properties"/>
    <ds:schemaRef ds:uri="http://schemas.microsoft.com/office/infopath/2007/PartnerControls"/>
    <ds:schemaRef ds:uri="http://schemas.openxmlformats.org/package/2006/metadata/core-properties"/>
    <ds:schemaRef ds:uri="c3707295-83b9-4674-bf7a-7d49e3e68434"/>
  </ds:schemaRefs>
</ds:datastoreItem>
</file>

<file path=customXml/itemProps2.xml><?xml version="1.0" encoding="utf-8"?>
<ds:datastoreItem xmlns:ds="http://schemas.openxmlformats.org/officeDocument/2006/customXml" ds:itemID="{5C809974-EF81-47F0-BA4E-C99CC674A139}">
  <ds:schemaRefs>
    <ds:schemaRef ds:uri="http://schemas.microsoft.com/sharepoint/v3/contenttype/forms"/>
  </ds:schemaRefs>
</ds:datastoreItem>
</file>

<file path=customXml/itemProps3.xml><?xml version="1.0" encoding="utf-8"?>
<ds:datastoreItem xmlns:ds="http://schemas.openxmlformats.org/officeDocument/2006/customXml" ds:itemID="{CAB8EE41-0BB8-4271-88DB-518FBDECA1A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24f2430-296d-4efb-9e44-f229a4cff7b2"/>
    <ds:schemaRef ds:uri="c3707295-83b9-4674-bf7a-7d49e3e6843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Gallery</Template>
  <TotalTime>189</TotalTime>
  <Words>678</Words>
  <Application>Microsoft Office PowerPoint</Application>
  <PresentationFormat>Widescreen</PresentationFormat>
  <Paragraphs>60</Paragraphs>
  <Slides>12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2</vt:i4>
      </vt:variant>
      <vt:variant>
        <vt:lpstr>Slide Titles</vt:lpstr>
      </vt:variant>
      <vt:variant>
        <vt:i4>12</vt:i4>
      </vt:variant>
    </vt:vector>
  </HeadingPairs>
  <TitlesOfParts>
    <vt:vector size="18" baseType="lpstr">
      <vt:lpstr>Arial</vt:lpstr>
      <vt:lpstr>Calibri</vt:lpstr>
      <vt:lpstr>Gill Sans MT</vt:lpstr>
      <vt:lpstr>Gallery</vt:lpstr>
      <vt:lpstr>Microsoft Word Document</vt:lpstr>
      <vt:lpstr>Document</vt:lpstr>
      <vt:lpstr>Cannabis Alliance HR Group International  COVID-19</vt:lpstr>
      <vt:lpstr>PowerPoint Presentation</vt:lpstr>
      <vt:lpstr>Ask Key Questions</vt:lpstr>
      <vt:lpstr>QUESTIONS FROM YOU</vt:lpstr>
      <vt:lpstr>On the what of communication</vt:lpstr>
      <vt:lpstr>Progressive discipline</vt:lpstr>
      <vt:lpstr>MEETINGS ON THE WEB</vt:lpstr>
      <vt:lpstr>Scared to say it:  Recruiting</vt:lpstr>
      <vt:lpstr>lINKS</vt:lpstr>
      <vt:lpstr>LINKS</vt:lpstr>
      <vt:lpstr>LINKS</vt:lpstr>
      <vt:lpstr>The end,  almost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Cannabis Alliance HR Group International  and COVID-19</dc:title>
  <dc:creator>Bryon</dc:creator>
  <cp:lastModifiedBy>Bryon</cp:lastModifiedBy>
  <cp:revision>6</cp:revision>
  <dcterms:created xsi:type="dcterms:W3CDTF">2020-04-08T21:39:00Z</dcterms:created>
  <dcterms:modified xsi:type="dcterms:W3CDTF">2020-04-09T17:30:38Z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0x0101008A15F9FB6CB0E84FB4188AFD8B1FBB47</vt:lpwstr>
  </property>
</Properties>
</file>